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0B247D-BC20-46CF-984E-54A7BFF80E06}">
  <a:tblStyle styleId="{480B247D-BC20-46CF-984E-54A7BFF80E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0682BFD-F1CD-4051-93F8-07E4EACDE80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298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283c8d137_9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12283c8d137_9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283c8d137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283c8d137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283c8d137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283c8d137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283c8d137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283c8d137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283c8d137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283c8d137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283c8d13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283c8d13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4650113442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283c8d137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283c8d137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4650113442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283c8d137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283c8d137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283c8d137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283c8d137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283c8d137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283c8d137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283c8d137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283c8d137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283c8d1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283c8d1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283c8d137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2283c8d137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283c8d137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283c8d137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283c8d137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283c8d137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283c8d137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283c8d137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283c8d137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283c8d137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283c8d137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283c8d137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283c8d137_5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2283c8d137_5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283c8d137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283c8d137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283c8d137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2283c8d137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2283c8d13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2283c8d13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283c8d13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283c8d13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283c8d137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2283c8d137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283c8d13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2283c8d13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283c8d137_5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283c8d137_5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283c8d137_5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283c8d137_5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283c8d137_5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2283c8d137_5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283c8d137_5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283c8d137_5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2283c8d137_5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2283c8d137_5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283c8d13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283c8d13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283c8d13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283c8d13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283c8d137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283c8d137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283c8d13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283c8d13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283c8d13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283c8d13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283c8d1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283c8d1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1"/>
          </p:nvPr>
        </p:nvSpPr>
        <p:spPr>
          <a:xfrm>
            <a:off x="76200" y="4972050"/>
            <a:ext cx="89154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sz="1100" b="1" cap="none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06400" rtl="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76200" y="57150"/>
            <a:ext cx="26670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en.wikipedia.org/wiki/Gaussian_filter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hyperlink" Target="https://en.wikipedia.org/wiki/Hysteresis" TargetMode="Externa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en.wikibooks.org/wiki/Communication_Networks/TCP_and_UDP_Protocols" TargetMode="Externa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jpg"/><Relationship Id="rId9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1084489" y="1450325"/>
            <a:ext cx="6975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i="0" u="none" strike="noStrike" cap="none">
                <a:solidFill>
                  <a:srgbClr val="F4702F"/>
                </a:solidFill>
                <a:latin typeface="Verdana"/>
                <a:ea typeface="Verdana"/>
                <a:cs typeface="Verdana"/>
                <a:sym typeface="Verdana"/>
              </a:rPr>
              <a:t>Autonomous Navigation on Road</a:t>
            </a:r>
            <a:endParaRPr/>
          </a:p>
        </p:txBody>
      </p:sp>
      <p:pic>
        <p:nvPicPr>
          <p:cNvPr id="95" name="Google Shape;95;p15" descr="academicSymbolWdm_corev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9400" y="514350"/>
            <a:ext cx="2427309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2038350" y="2310550"/>
            <a:ext cx="506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AuE 8240 Autonomous Driving Technologies</a:t>
            </a:r>
            <a:endParaRPr/>
          </a:p>
        </p:txBody>
      </p:sp>
      <p:graphicFrame>
        <p:nvGraphicFramePr>
          <p:cNvPr id="97" name="Google Shape;97;p15"/>
          <p:cNvGraphicFramePr/>
          <p:nvPr/>
        </p:nvGraphicFramePr>
        <p:xfrm>
          <a:off x="685800" y="3101470"/>
          <a:ext cx="7772400" cy="1223050"/>
        </p:xfrm>
        <a:graphic>
          <a:graphicData uri="http://schemas.openxmlformats.org/drawingml/2006/table">
            <a:tbl>
              <a:tblPr>
                <a:noFill/>
                <a:tableStyleId>{480B247D-BC20-46CF-984E-54A7BFF80E06}</a:tableStyleId>
              </a:tblPr>
              <a:tblGrid>
                <a:gridCol w="373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9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Team:</a:t>
                      </a:r>
                      <a:r>
                        <a:rPr lang="en" sz="11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​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Group - 2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Term Course:</a:t>
                      </a: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​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Spring 2022</a:t>
                      </a: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​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Team Members:</a:t>
                      </a: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​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0" lvl="0" indent="-2603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Mayuresh Bhosale</a:t>
                      </a:r>
                      <a:endParaRPr sz="1100"/>
                    </a:p>
                    <a:p>
                      <a:pPr marL="254000" marR="0" lvl="0" indent="-2603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Siddharth Thorat</a:t>
                      </a:r>
                      <a:endParaRPr sz="1100"/>
                    </a:p>
                    <a:p>
                      <a:pPr marL="254000" marR="0" lvl="0" indent="-2603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Siva Jyothi Karna</a:t>
                      </a:r>
                      <a:endParaRPr sz="1100"/>
                    </a:p>
                    <a:p>
                      <a:pPr marL="254000" marR="0" lvl="0" indent="-2603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Zongming Yang</a:t>
                      </a:r>
                      <a:endParaRPr sz="1100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8" name="Google Shape;9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2275" y="36937"/>
            <a:ext cx="2331725" cy="276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106100" y="751975"/>
            <a:ext cx="8520600" cy="354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Top vs. Low</a:t>
            </a:r>
            <a:endParaRPr sz="1800"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625" y="752709"/>
            <a:ext cx="6713848" cy="211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875" y="2967333"/>
            <a:ext cx="6701350" cy="189544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/>
          <p:nvPr/>
        </p:nvSpPr>
        <p:spPr>
          <a:xfrm>
            <a:off x="4683325" y="1471600"/>
            <a:ext cx="3351300" cy="219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4"/>
          <p:cNvSpPr/>
          <p:nvPr/>
        </p:nvSpPr>
        <p:spPr>
          <a:xfrm>
            <a:off x="4683325" y="3551625"/>
            <a:ext cx="3351300" cy="276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4"/>
          <p:cNvSpPr txBox="1"/>
          <p:nvPr/>
        </p:nvSpPr>
        <p:spPr>
          <a:xfrm>
            <a:off x="2301000" y="300800"/>
            <a:ext cx="4542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Top vs. Low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21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Front vs Back</a:t>
            </a:r>
            <a:endParaRPr sz="3200"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75" y="966725"/>
            <a:ext cx="3086100" cy="39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/>
          <p:nvPr/>
        </p:nvSpPr>
        <p:spPr>
          <a:xfrm>
            <a:off x="1692625" y="2152250"/>
            <a:ext cx="1233000" cy="76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2"/>
                </a:solidFill>
              </a:rPr>
              <a:t>Edge Detection</a:t>
            </a:r>
            <a:endParaRPr sz="2700">
              <a:solidFill>
                <a:schemeClr val="dk2"/>
              </a:solidFill>
            </a:endParaRPr>
          </a:p>
        </p:txBody>
      </p:sp>
      <p:sp>
        <p:nvSpPr>
          <p:cNvPr id="183" name="Google Shape;18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Edge detection method</a:t>
            </a:r>
            <a:endParaRPr sz="2400" dirty="0"/>
          </a:p>
          <a:p>
            <a:pPr marL="457200" lvl="0" indent="-381000" algn="l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Rgb merge</a:t>
            </a:r>
            <a:endParaRPr sz="2400" dirty="0"/>
          </a:p>
          <a:p>
            <a:pPr marL="457200" lvl="0" indent="-381000" algn="l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Image rescale</a:t>
            </a:r>
            <a:endParaRPr sz="2400" dirty="0"/>
          </a:p>
          <a:p>
            <a:pPr marL="457200" lvl="0" indent="-381000" algn="l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Denoise</a:t>
            </a:r>
            <a:endParaRPr sz="2400" dirty="0"/>
          </a:p>
          <a:p>
            <a:pPr marL="457200" lvl="0" indent="-381000" algn="l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Gamma correction</a:t>
            </a:r>
            <a:endParaRPr sz="2400" dirty="0"/>
          </a:p>
          <a:p>
            <a:pPr marL="457200" lvl="0" indent="-381000" algn="l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Histogram equalization</a:t>
            </a:r>
            <a:endParaRPr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>
                <a:solidFill>
                  <a:schemeClr val="dk2"/>
                </a:solidFill>
              </a:rPr>
              <a:t>Edge detection method</a:t>
            </a:r>
            <a:endParaRPr sz="2700"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1"/>
          </p:nvPr>
        </p:nvSpPr>
        <p:spPr>
          <a:xfrm>
            <a:off x="111325" y="1017725"/>
            <a:ext cx="4223100" cy="303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Canny detector: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" sz="1000" dirty="0">
                <a:solidFill>
                  <a:schemeClr val="dk1"/>
                </a:solidFill>
              </a:rPr>
              <a:t>Apply</a:t>
            </a:r>
            <a:r>
              <a:rPr lang="en" sz="1000" dirty="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000" dirty="0">
                <a:solidFill>
                  <a:schemeClr val="dk1"/>
                </a:solidFill>
              </a:rPr>
              <a:t>Gaussian filter to smooth the image in order to remove the noise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" sz="1000" dirty="0">
                <a:solidFill>
                  <a:schemeClr val="dk1"/>
                </a:solidFill>
              </a:rPr>
              <a:t>Find the intensity gradients of the image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" sz="1000" dirty="0">
                <a:solidFill>
                  <a:schemeClr val="dk1"/>
                </a:solidFill>
              </a:rPr>
              <a:t>Apply gradient magnitude thresholding or lower bound cut-off suppression to get rid of spurious response to edge detection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" sz="1000" dirty="0">
                <a:solidFill>
                  <a:schemeClr val="dk1"/>
                </a:solidFill>
              </a:rPr>
              <a:t>Apply double threshold to determine potential edges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" sz="1000" dirty="0">
                <a:solidFill>
                  <a:schemeClr val="dk1"/>
                </a:solidFill>
              </a:rPr>
              <a:t>Track edge by</a:t>
            </a:r>
            <a:r>
              <a:rPr lang="en" sz="1000" dirty="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000" dirty="0">
                <a:solidFill>
                  <a:schemeClr val="dk1"/>
                </a:solidFill>
              </a:rPr>
              <a:t>hysteresis: Finalize the detection of edges by suppressing all the other edges that are weak and not connected to strong edges.</a:t>
            </a:r>
            <a:endParaRPr sz="1000" dirty="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</a:rPr>
              <a:t>https://en.wikipedia.org/wiki/Canny_edge_detector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1"/>
          </p:nvPr>
        </p:nvSpPr>
        <p:spPr>
          <a:xfrm>
            <a:off x="4482900" y="1152475"/>
            <a:ext cx="4490400" cy="40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640"/>
              </a:spcBef>
              <a:spcAft>
                <a:spcPts val="0"/>
              </a:spcAft>
              <a:buSzPts val="935"/>
              <a:buNone/>
            </a:pPr>
            <a:r>
              <a:rPr lang="en" sz="1829">
                <a:solidFill>
                  <a:schemeClr val="dk1"/>
                </a:solidFill>
              </a:rPr>
              <a:t>Sobel operator:</a:t>
            </a:r>
            <a:endParaRPr sz="1829">
              <a:solidFill>
                <a:schemeClr val="dk1"/>
              </a:solidFill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125" y="3387750"/>
            <a:ext cx="1816634" cy="13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4575" y="3373150"/>
            <a:ext cx="1855592" cy="13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5925" y="1558675"/>
            <a:ext cx="4236025" cy="762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5575" y="2473560"/>
            <a:ext cx="14478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2950" y="2540235"/>
            <a:ext cx="15716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36625" y="3325925"/>
            <a:ext cx="1855525" cy="13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147225" y="392975"/>
            <a:ext cx="8520600" cy="43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Canny vs. Sobel</a:t>
            </a:r>
            <a:endParaRPr sz="1800"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5" y="832175"/>
            <a:ext cx="6616320" cy="134869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233" y="2230071"/>
            <a:ext cx="6603802" cy="13224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975" y="3601772"/>
            <a:ext cx="6616327" cy="136125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5" name="Google Shape;205;p28"/>
          <p:cNvSpPr txBox="1"/>
          <p:nvPr/>
        </p:nvSpPr>
        <p:spPr>
          <a:xfrm>
            <a:off x="7099448" y="1200586"/>
            <a:ext cx="191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canny,[0.05,0.1]</a:t>
            </a:r>
            <a:endParaRPr/>
          </a:p>
        </p:txBody>
      </p:sp>
      <p:sp>
        <p:nvSpPr>
          <p:cNvPr id="206" name="Google Shape;206;p28"/>
          <p:cNvSpPr txBox="1"/>
          <p:nvPr/>
        </p:nvSpPr>
        <p:spPr>
          <a:xfrm>
            <a:off x="7099448" y="2717627"/>
            <a:ext cx="191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canny,[0.1,0.2]</a:t>
            </a:r>
            <a:endParaRPr/>
          </a:p>
        </p:txBody>
      </p:sp>
      <p:sp>
        <p:nvSpPr>
          <p:cNvPr id="207" name="Google Shape;207;p28"/>
          <p:cNvSpPr txBox="1"/>
          <p:nvPr/>
        </p:nvSpPr>
        <p:spPr>
          <a:xfrm>
            <a:off x="7099448" y="4038344"/>
            <a:ext cx="191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sobel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64775" y="325775"/>
            <a:ext cx="8520600" cy="43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Canny vs. Sobel</a:t>
            </a:r>
            <a:endParaRPr sz="1800"/>
          </a:p>
        </p:txBody>
      </p:sp>
      <p:sp>
        <p:nvSpPr>
          <p:cNvPr id="213" name="Google Shape;213;p29"/>
          <p:cNvSpPr txBox="1"/>
          <p:nvPr/>
        </p:nvSpPr>
        <p:spPr>
          <a:xfrm>
            <a:off x="6911543" y="1161589"/>
            <a:ext cx="181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canny,[0.05,0.1]</a:t>
            </a:r>
            <a:endParaRPr/>
          </a:p>
        </p:txBody>
      </p:sp>
      <p:sp>
        <p:nvSpPr>
          <p:cNvPr id="214" name="Google Shape;214;p29"/>
          <p:cNvSpPr txBox="1"/>
          <p:nvPr/>
        </p:nvSpPr>
        <p:spPr>
          <a:xfrm>
            <a:off x="6911543" y="2691087"/>
            <a:ext cx="181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canny,[0.1,0.2]</a:t>
            </a:r>
            <a:endParaRPr/>
          </a:p>
        </p:txBody>
      </p:sp>
      <p:sp>
        <p:nvSpPr>
          <p:cNvPr id="215" name="Google Shape;215;p29"/>
          <p:cNvSpPr txBox="1"/>
          <p:nvPr/>
        </p:nvSpPr>
        <p:spPr>
          <a:xfrm>
            <a:off x="6911543" y="4022649"/>
            <a:ext cx="181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sobel</a:t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25" y="822950"/>
            <a:ext cx="6182875" cy="13283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75" y="2216012"/>
            <a:ext cx="6238145" cy="13283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932" y="3609075"/>
            <a:ext cx="6219865" cy="13458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44">
                <a:solidFill>
                  <a:schemeClr val="dk2"/>
                </a:solidFill>
              </a:rPr>
              <a:t>Canny vs. Sobel</a:t>
            </a:r>
            <a:endParaRPr sz="3244">
              <a:solidFill>
                <a:schemeClr val="dk2"/>
              </a:solidFill>
            </a:endParaRPr>
          </a:p>
        </p:txBody>
      </p:sp>
      <p:sp>
        <p:nvSpPr>
          <p:cNvPr id="224" name="Google Shape;22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Result on: AMD® Ryzen 5 5600h with radeon graphics × 12, 32GB memory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800"/>
              <a:t>process 106 imgs, repeat 100 times, total 10600 run for each method:</a:t>
            </a:r>
            <a:endParaRPr sz="1800"/>
          </a:p>
        </p:txBody>
      </p:sp>
      <p:graphicFrame>
        <p:nvGraphicFramePr>
          <p:cNvPr id="225" name="Google Shape;225;p30"/>
          <p:cNvGraphicFramePr/>
          <p:nvPr/>
        </p:nvGraphicFramePr>
        <p:xfrm>
          <a:off x="544275" y="2086850"/>
          <a:ext cx="7239000" cy="1810773"/>
        </p:xfrm>
        <a:graphic>
          <a:graphicData uri="http://schemas.openxmlformats.org/drawingml/2006/table">
            <a:tbl>
              <a:tblPr>
                <a:noFill/>
                <a:tableStyleId>{30682BFD-F1CD-4051-93F8-07E4EACDE80D}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Type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[s]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Sobel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0.001264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791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Canny [0.05,0.1]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0.007790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128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Canny [0.1,0.2]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0.007525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132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0" y="23167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RGB merge</a:t>
            </a:r>
            <a:endParaRPr sz="2200"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25" y="702950"/>
            <a:ext cx="7520950" cy="41919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2" name="Google Shape;232;p31"/>
          <p:cNvSpPr txBox="1"/>
          <p:nvPr/>
        </p:nvSpPr>
        <p:spPr>
          <a:xfrm>
            <a:off x="1155675" y="4451850"/>
            <a:ext cx="71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Sobel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-43600" y="513050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solidFill>
                  <a:schemeClr val="dk2"/>
                </a:solidFill>
              </a:rPr>
              <a:t>Image rescale</a:t>
            </a:r>
            <a:endParaRPr sz="182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2520"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29375"/>
            <a:ext cx="8068926" cy="3904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9" name="Google Shape;239;p32"/>
          <p:cNvSpPr txBox="1"/>
          <p:nvPr/>
        </p:nvSpPr>
        <p:spPr>
          <a:xfrm>
            <a:off x="410900" y="660075"/>
            <a:ext cx="86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640x480</a:t>
            </a:r>
            <a:endParaRPr sz="1200"/>
          </a:p>
        </p:txBody>
      </p:sp>
      <p:sp>
        <p:nvSpPr>
          <p:cNvPr id="240" name="Google Shape;240;p32"/>
          <p:cNvSpPr txBox="1"/>
          <p:nvPr/>
        </p:nvSpPr>
        <p:spPr>
          <a:xfrm>
            <a:off x="2130725" y="660075"/>
            <a:ext cx="86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320x240</a:t>
            </a:r>
            <a:endParaRPr sz="1200"/>
          </a:p>
        </p:txBody>
      </p:sp>
      <p:sp>
        <p:nvSpPr>
          <p:cNvPr id="241" name="Google Shape;241;p32"/>
          <p:cNvSpPr txBox="1"/>
          <p:nvPr/>
        </p:nvSpPr>
        <p:spPr>
          <a:xfrm>
            <a:off x="3927700" y="660075"/>
            <a:ext cx="861000" cy="369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160x120</a:t>
            </a:r>
            <a:endParaRPr sz="1200"/>
          </a:p>
        </p:txBody>
      </p:sp>
      <p:sp>
        <p:nvSpPr>
          <p:cNvPr id="242" name="Google Shape;242;p32"/>
          <p:cNvSpPr txBox="1"/>
          <p:nvPr/>
        </p:nvSpPr>
        <p:spPr>
          <a:xfrm>
            <a:off x="5592475" y="660075"/>
            <a:ext cx="86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80x60</a:t>
            </a:r>
            <a:endParaRPr sz="1200"/>
          </a:p>
        </p:txBody>
      </p:sp>
      <p:sp>
        <p:nvSpPr>
          <p:cNvPr id="243" name="Google Shape;243;p32"/>
          <p:cNvSpPr txBox="1"/>
          <p:nvPr/>
        </p:nvSpPr>
        <p:spPr>
          <a:xfrm>
            <a:off x="7205800" y="660075"/>
            <a:ext cx="86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40x30</a:t>
            </a:r>
            <a:endParaRPr sz="1200"/>
          </a:p>
        </p:txBody>
      </p:sp>
      <p:sp>
        <p:nvSpPr>
          <p:cNvPr id="244" name="Google Shape;244;p32"/>
          <p:cNvSpPr txBox="1"/>
          <p:nvPr/>
        </p:nvSpPr>
        <p:spPr>
          <a:xfrm>
            <a:off x="8365876" y="4534125"/>
            <a:ext cx="71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Sobel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>
            <a:spLocks noGrp="1"/>
          </p:cNvSpPr>
          <p:nvPr>
            <p:ph type="title"/>
          </p:nvPr>
        </p:nvSpPr>
        <p:spPr>
          <a:xfrm>
            <a:off x="109675" y="305875"/>
            <a:ext cx="8520600" cy="378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Denoise	</a:t>
            </a:r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900" y="684775"/>
            <a:ext cx="6818148" cy="41158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311700" y="409650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/>
              <a:t>Project Overview</a:t>
            </a:r>
            <a:endParaRPr sz="2700" b="1"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1024800"/>
            <a:ext cx="8520600" cy="3945300"/>
          </a:xfrm>
          <a:prstGeom prst="rect">
            <a:avLst/>
          </a:prstGeom>
          <a:ln w="9525" cap="flat" cmpd="sng">
            <a:solidFill>
              <a:srgbClr val="F470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spcBef>
                <a:spcPts val="640"/>
              </a:spcBef>
              <a:spcAft>
                <a:spcPts val="0"/>
              </a:spcAft>
              <a:buSzPts val="1100"/>
              <a:buChar char="•"/>
            </a:pPr>
            <a:r>
              <a:rPr lang="en" sz="1100" b="1"/>
              <a:t>Hardware installation</a:t>
            </a:r>
            <a:endParaRPr sz="1100" b="1"/>
          </a:p>
          <a:p>
            <a:pPr marL="457200" lvl="0" indent="-298450" algn="l" rtl="0">
              <a:spcBef>
                <a:spcPts val="640"/>
              </a:spcBef>
              <a:spcAft>
                <a:spcPts val="0"/>
              </a:spcAft>
              <a:buSzPts val="1100"/>
              <a:buChar char="•"/>
            </a:pPr>
            <a:r>
              <a:rPr lang="en" sz="1100" b="1"/>
              <a:t> Camera calibration</a:t>
            </a:r>
            <a:endParaRPr sz="1100" b="1"/>
          </a:p>
          <a:p>
            <a:pPr marL="914400" lvl="1" indent="-298450" algn="l" rtl="0">
              <a:spcBef>
                <a:spcPts val="560"/>
              </a:spcBef>
              <a:spcAft>
                <a:spcPts val="0"/>
              </a:spcAft>
              <a:buSzPts val="1100"/>
              <a:buChar char="–"/>
            </a:pPr>
            <a:r>
              <a:rPr lang="en" sz="1100"/>
              <a:t>Basic intrinsics &amp; extrinsics</a:t>
            </a:r>
            <a:endParaRPr sz="1100"/>
          </a:p>
          <a:p>
            <a:pPr marL="914400" lvl="1" indent="-298450" algn="l" rtl="0">
              <a:spcBef>
                <a:spcPts val="560"/>
              </a:spcBef>
              <a:spcAft>
                <a:spcPts val="0"/>
              </a:spcAft>
              <a:buSzPts val="1100"/>
              <a:buChar char="–"/>
            </a:pPr>
            <a:r>
              <a:rPr lang="en" sz="1100"/>
              <a:t>Radial distortion </a:t>
            </a:r>
            <a:endParaRPr sz="1100"/>
          </a:p>
          <a:p>
            <a:pPr marL="457200" lvl="0" indent="-298450" algn="l" rtl="0">
              <a:spcBef>
                <a:spcPts val="640"/>
              </a:spcBef>
              <a:spcAft>
                <a:spcPts val="0"/>
              </a:spcAft>
              <a:buSzPts val="1100"/>
              <a:buChar char="•"/>
            </a:pPr>
            <a:r>
              <a:rPr lang="en" sz="1100" b="1"/>
              <a:t>Lane extraction</a:t>
            </a:r>
            <a:endParaRPr sz="1100" b="1"/>
          </a:p>
          <a:p>
            <a:pPr marL="914400" lvl="1" indent="-298450" algn="l" rtl="0">
              <a:spcBef>
                <a:spcPts val="560"/>
              </a:spcBef>
              <a:spcAft>
                <a:spcPts val="0"/>
              </a:spcAft>
              <a:buSzPts val="1100"/>
              <a:buChar char="–"/>
            </a:pPr>
            <a:r>
              <a:rPr lang="en" sz="1100"/>
              <a:t>Image capture</a:t>
            </a:r>
            <a:endParaRPr sz="1100"/>
          </a:p>
          <a:p>
            <a:pPr marL="914400" lvl="1" indent="-298450" algn="l" rtl="0">
              <a:spcBef>
                <a:spcPts val="560"/>
              </a:spcBef>
              <a:spcAft>
                <a:spcPts val="0"/>
              </a:spcAft>
              <a:buSzPts val="1100"/>
              <a:buChar char="–"/>
            </a:pPr>
            <a:r>
              <a:rPr lang="en" sz="1100"/>
              <a:t>Edge detection</a:t>
            </a:r>
            <a:endParaRPr sz="1100"/>
          </a:p>
          <a:p>
            <a:pPr marL="914400" lvl="1" indent="-298450" algn="l" rtl="0">
              <a:spcBef>
                <a:spcPts val="560"/>
              </a:spcBef>
              <a:spcAft>
                <a:spcPts val="0"/>
              </a:spcAft>
              <a:buSzPts val="1100"/>
              <a:buChar char="–"/>
            </a:pPr>
            <a:r>
              <a:rPr lang="en" sz="1100"/>
              <a:t>Lane extraction</a:t>
            </a:r>
            <a:endParaRPr sz="1100"/>
          </a:p>
          <a:p>
            <a:pPr marL="457200" lvl="0" indent="-298450" algn="l" rtl="0">
              <a:spcBef>
                <a:spcPts val="640"/>
              </a:spcBef>
              <a:spcAft>
                <a:spcPts val="0"/>
              </a:spcAft>
              <a:buSzPts val="1100"/>
              <a:buChar char="•"/>
            </a:pPr>
            <a:r>
              <a:rPr lang="en" sz="1100" b="1"/>
              <a:t>Lane tracking</a:t>
            </a:r>
            <a:endParaRPr sz="1100" b="1"/>
          </a:p>
          <a:p>
            <a:pPr marL="914400" lvl="1" indent="-298450" algn="l" rtl="0">
              <a:spcBef>
                <a:spcPts val="560"/>
              </a:spcBef>
              <a:spcAft>
                <a:spcPts val="0"/>
              </a:spcAft>
              <a:buSzPts val="1100"/>
              <a:buChar char="–"/>
            </a:pPr>
            <a:r>
              <a:rPr lang="en" sz="1100"/>
              <a:t>Tracking control </a:t>
            </a:r>
            <a:endParaRPr sz="1100"/>
          </a:p>
          <a:p>
            <a:pPr marL="914400" lvl="1" indent="-298450" algn="l" rtl="0">
              <a:spcBef>
                <a:spcPts val="560"/>
              </a:spcBef>
              <a:spcAft>
                <a:spcPts val="0"/>
              </a:spcAft>
              <a:buSzPts val="1100"/>
              <a:buChar char="–"/>
            </a:pPr>
            <a:r>
              <a:rPr lang="en" sz="1100"/>
              <a:t>Speed and Steering control</a:t>
            </a:r>
            <a:endParaRPr sz="1100"/>
          </a:p>
          <a:p>
            <a:pPr marL="914400" lvl="1" indent="-298450" algn="l" rtl="0">
              <a:spcBef>
                <a:spcPts val="560"/>
              </a:spcBef>
              <a:spcAft>
                <a:spcPts val="0"/>
              </a:spcAft>
              <a:buSzPts val="1100"/>
              <a:buChar char="–"/>
            </a:pPr>
            <a:r>
              <a:rPr lang="en" sz="1100"/>
              <a:t>Loop control for vehicle speed manipulation</a:t>
            </a:r>
            <a:endParaRPr sz="1100"/>
          </a:p>
          <a:p>
            <a:pPr marL="457200" lvl="0" indent="-298450" algn="l" rtl="0">
              <a:spcBef>
                <a:spcPts val="640"/>
              </a:spcBef>
              <a:spcAft>
                <a:spcPts val="0"/>
              </a:spcAft>
              <a:buSzPts val="1100"/>
              <a:buChar char="•"/>
            </a:pPr>
            <a:r>
              <a:rPr lang="en" sz="1100" b="1"/>
              <a:t>Sign recognition</a:t>
            </a:r>
            <a:endParaRPr sz="1100" b="1"/>
          </a:p>
          <a:p>
            <a:pPr marL="914400" lvl="1" indent="-298450" algn="l" rtl="0">
              <a:spcBef>
                <a:spcPts val="560"/>
              </a:spcBef>
              <a:spcAft>
                <a:spcPts val="0"/>
              </a:spcAft>
              <a:buSzPts val="1100"/>
              <a:buChar char="–"/>
            </a:pPr>
            <a:r>
              <a:rPr lang="en" sz="1100"/>
              <a:t>Data augmentation</a:t>
            </a:r>
            <a:endParaRPr sz="1100"/>
          </a:p>
          <a:p>
            <a:pPr marL="914400" lvl="1" indent="-298450" algn="l" rtl="0">
              <a:spcBef>
                <a:spcPts val="560"/>
              </a:spcBef>
              <a:spcAft>
                <a:spcPts val="0"/>
              </a:spcAft>
              <a:buSzPts val="1100"/>
              <a:buChar char="–"/>
            </a:pPr>
            <a:r>
              <a:rPr lang="en" sz="1100"/>
              <a:t>Cascade detection</a:t>
            </a:r>
            <a:endParaRPr sz="1100"/>
          </a:p>
          <a:p>
            <a:pPr marL="914400" lvl="1" indent="-298450" algn="l" rtl="0">
              <a:spcBef>
                <a:spcPts val="560"/>
              </a:spcBef>
              <a:spcAft>
                <a:spcPts val="0"/>
              </a:spcAft>
              <a:buSzPts val="1100"/>
              <a:buChar char="–"/>
            </a:pPr>
            <a:r>
              <a:rPr lang="en" sz="1100"/>
              <a:t>Deep learning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71250" y="247800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Gamma correction</a:t>
            </a:r>
            <a:endParaRPr sz="5000"/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5811" y="709059"/>
            <a:ext cx="2671038" cy="201716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4"/>
          <p:cNvSpPr txBox="1"/>
          <p:nvPr/>
        </p:nvSpPr>
        <p:spPr>
          <a:xfrm>
            <a:off x="6828300" y="2909425"/>
            <a:ext cx="2256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An improved luminosity and contrast enhancement framework for feature preservation in color fundus images - Scientific Figure on ResearchGate. Available from: https://www.researchgate.net/figure/Gamma-correction-curve-for-different-values-of-gdocumentclass12ptminimal_fig2_329571120 [accessed 27 Apr, 2022]</a:t>
            </a:r>
            <a:endParaRPr sz="600"/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850" y="709050"/>
            <a:ext cx="5664475" cy="20927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825" y="2850995"/>
            <a:ext cx="5664495" cy="215535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>
            <a:spLocks noGrp="1"/>
          </p:cNvSpPr>
          <p:nvPr>
            <p:ph type="title"/>
          </p:nvPr>
        </p:nvSpPr>
        <p:spPr>
          <a:xfrm>
            <a:off x="203825" y="257150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Histogram equalization</a:t>
            </a:r>
            <a:endParaRPr/>
          </a:p>
        </p:txBody>
      </p:sp>
      <p:pic>
        <p:nvPicPr>
          <p:cNvPr id="265" name="Google Shape;2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25" y="906400"/>
            <a:ext cx="8839202" cy="36380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Summary of parameters/options</a:t>
            </a:r>
            <a:endParaRPr sz="2700"/>
          </a:p>
        </p:txBody>
      </p:sp>
      <p:graphicFrame>
        <p:nvGraphicFramePr>
          <p:cNvPr id="271" name="Google Shape;271;p36"/>
          <p:cNvGraphicFramePr/>
          <p:nvPr/>
        </p:nvGraphicFramePr>
        <p:xfrm>
          <a:off x="128713" y="1587838"/>
          <a:ext cx="8747000" cy="1028260"/>
        </p:xfrm>
        <a:graphic>
          <a:graphicData uri="http://schemas.openxmlformats.org/drawingml/2006/table">
            <a:tbl>
              <a:tblPr>
                <a:noFill/>
                <a:tableStyleId>{30682BFD-F1CD-4051-93F8-07E4EACDE80D}</a:tableStyleId>
              </a:tblPr>
              <a:tblGrid>
                <a:gridCol w="109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3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3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3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3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Camera Position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Exposure time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Edge detection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Rgb merge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Image rescale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denoise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Gamma correction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Histogram equalization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Top-back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sobel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160x120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Median filter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?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2" name="Google Shape;272;p36"/>
          <p:cNvSpPr/>
          <p:nvPr/>
        </p:nvSpPr>
        <p:spPr>
          <a:xfrm>
            <a:off x="8001000" y="2258925"/>
            <a:ext cx="341400" cy="326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6"/>
          <p:cNvSpPr/>
          <p:nvPr/>
        </p:nvSpPr>
        <p:spPr>
          <a:xfrm rot="-2987356" flipH="1">
            <a:off x="3759198" y="2331372"/>
            <a:ext cx="315055" cy="181803"/>
          </a:xfrm>
          <a:prstGeom prst="bentUpArrow">
            <a:avLst>
              <a:gd name="adj1" fmla="val 25000"/>
              <a:gd name="adj2" fmla="val 20744"/>
              <a:gd name="adj3" fmla="val 1888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2"/>
                </a:solidFill>
              </a:rPr>
              <a:t>Lane Extraction</a:t>
            </a:r>
            <a:endParaRPr sz="2700">
              <a:solidFill>
                <a:schemeClr val="dk2"/>
              </a:solidFill>
            </a:endParaRPr>
          </a:p>
        </p:txBody>
      </p:sp>
      <p:sp>
        <p:nvSpPr>
          <p:cNvPr id="279" name="Google Shape;27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Hough line transformation</a:t>
            </a:r>
            <a:endParaRPr sz="2000"/>
          </a:p>
          <a:p>
            <a:pPr marL="457200" lvl="0" indent="-355600" algn="l" rtl="0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Line segments merge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152400" y="372850"/>
            <a:ext cx="8520600" cy="36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Hough Lines</a:t>
            </a:r>
            <a:endParaRPr sz="2200"/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0100"/>
            <a:ext cx="7289049" cy="180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6" name="Google Shape;28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68950"/>
            <a:ext cx="7289049" cy="17537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7" name="Google Shape;287;p38"/>
          <p:cNvSpPr txBox="1"/>
          <p:nvPr/>
        </p:nvSpPr>
        <p:spPr>
          <a:xfrm>
            <a:off x="7809944" y="1574377"/>
            <a:ext cx="995700" cy="36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All vs. none</a:t>
            </a:r>
            <a:endParaRPr sz="1200"/>
          </a:p>
        </p:txBody>
      </p:sp>
      <p:sp>
        <p:nvSpPr>
          <p:cNvPr id="288" name="Google Shape;288;p38"/>
          <p:cNvSpPr txBox="1"/>
          <p:nvPr/>
        </p:nvSpPr>
        <p:spPr>
          <a:xfrm>
            <a:off x="7528815" y="3844172"/>
            <a:ext cx="1557900" cy="36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All vs. no-rgb merge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122400" y="379375"/>
            <a:ext cx="8520600" cy="38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Road Lanes</a:t>
            </a:r>
            <a:endParaRPr sz="1820"/>
          </a:p>
        </p:txBody>
      </p:sp>
      <p:pic>
        <p:nvPicPr>
          <p:cNvPr id="294" name="Google Shape;2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125" y="744275"/>
            <a:ext cx="5764474" cy="2007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5" name="Google Shape;2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2844525"/>
            <a:ext cx="5731924" cy="2007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Corner cases</a:t>
            </a:r>
            <a:endParaRPr sz="2200"/>
          </a:p>
        </p:txBody>
      </p:sp>
      <p:pic>
        <p:nvPicPr>
          <p:cNvPr id="301" name="Google Shape;301;p40"/>
          <p:cNvPicPr preferRelativeResize="0"/>
          <p:nvPr/>
        </p:nvPicPr>
        <p:blipFill rotWithShape="1">
          <a:blip r:embed="rId3">
            <a:alphaModFix/>
          </a:blip>
          <a:srcRect l="33430"/>
          <a:stretch/>
        </p:blipFill>
        <p:spPr>
          <a:xfrm>
            <a:off x="165800" y="1017725"/>
            <a:ext cx="4331773" cy="254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2" name="Google Shape;302;p40"/>
          <p:cNvPicPr preferRelativeResize="0"/>
          <p:nvPr/>
        </p:nvPicPr>
        <p:blipFill rotWithShape="1">
          <a:blip r:embed="rId4">
            <a:alphaModFix/>
          </a:blip>
          <a:srcRect l="32791"/>
          <a:stretch/>
        </p:blipFill>
        <p:spPr>
          <a:xfrm>
            <a:off x="4653550" y="1017725"/>
            <a:ext cx="4392663" cy="25426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3" name="Google Shape;303;p40"/>
          <p:cNvSpPr txBox="1"/>
          <p:nvPr/>
        </p:nvSpPr>
        <p:spPr>
          <a:xfrm>
            <a:off x="430450" y="3560325"/>
            <a:ext cx="33195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Check: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lane width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level of parallelism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Lane color consistency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p=[dmin, dmax, theta, colordiff]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>
            <a:spLocks noGrp="1"/>
          </p:cNvSpPr>
          <p:nvPr>
            <p:ph type="title"/>
          </p:nvPr>
        </p:nvSpPr>
        <p:spPr>
          <a:xfrm>
            <a:off x="242650" y="335750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Vehicle Control</a:t>
            </a:r>
            <a:endParaRPr sz="2700"/>
          </a:p>
        </p:txBody>
      </p:sp>
      <p:sp>
        <p:nvSpPr>
          <p:cNvPr id="309" name="Google Shape;309;p41"/>
          <p:cNvSpPr txBox="1">
            <a:spLocks noGrp="1"/>
          </p:cNvSpPr>
          <p:nvPr>
            <p:ph type="body" idx="1"/>
          </p:nvPr>
        </p:nvSpPr>
        <p:spPr>
          <a:xfrm>
            <a:off x="311700" y="1006775"/>
            <a:ext cx="8520600" cy="383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800"/>
              <a:t>Steering Control:</a:t>
            </a:r>
            <a:endParaRPr sz="1800"/>
          </a:p>
          <a:p>
            <a:pPr marL="457200" lvl="0" indent="-317500" algn="l" rtl="0">
              <a:spcBef>
                <a:spcPts val="64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Stanley </a:t>
            </a:r>
            <a:endParaRPr sz="1400"/>
          </a:p>
          <a:p>
            <a:pPr marL="457200" lvl="0" indent="-317500" algn="l" rtl="0">
              <a:spcBef>
                <a:spcPts val="64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Pure Pursuit</a:t>
            </a:r>
            <a:endParaRPr sz="1400"/>
          </a:p>
          <a:p>
            <a:pPr marL="457200" lvl="0" indent="-317500" algn="l" rtl="0">
              <a:spcBef>
                <a:spcPts val="64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PID controller by Blob Tracking</a:t>
            </a:r>
            <a:endParaRPr sz="14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800"/>
              <a:t>Speed Control:</a:t>
            </a:r>
            <a:endParaRPr sz="1800"/>
          </a:p>
          <a:p>
            <a:pPr marL="457200" lvl="0" indent="-317500" algn="l" rtl="0">
              <a:spcBef>
                <a:spcPts val="64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Pulse Width Modulation</a:t>
            </a:r>
            <a:endParaRPr sz="1400"/>
          </a:p>
          <a:p>
            <a:pPr marL="914400" lvl="1" indent="-317500" algn="l" rtl="0">
              <a:spcBef>
                <a:spcPts val="56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Loop Counter</a:t>
            </a:r>
            <a:endParaRPr sz="1400"/>
          </a:p>
          <a:p>
            <a:pPr marL="914400" lvl="1" indent="-317500" algn="l" rtl="0">
              <a:spcBef>
                <a:spcPts val="56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Pause</a:t>
            </a:r>
            <a:endParaRPr sz="1400"/>
          </a:p>
          <a:p>
            <a:pPr marL="457200" lvl="0" indent="-317500" algn="l" rtl="0">
              <a:spcBef>
                <a:spcPts val="64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Speed control by steering angle</a:t>
            </a:r>
            <a:endParaRPr sz="14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800"/>
              <a:t>Sign Detection Speed Control:</a:t>
            </a:r>
            <a:endParaRPr sz="1800"/>
          </a:p>
          <a:p>
            <a:pPr marL="457200" lvl="0" indent="-317500" algn="l" rtl="0">
              <a:spcBef>
                <a:spcPts val="64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School sign</a:t>
            </a:r>
            <a:endParaRPr sz="1400"/>
          </a:p>
          <a:p>
            <a:pPr marL="457200" lvl="0" indent="-317500" algn="l" rtl="0">
              <a:spcBef>
                <a:spcPts val="64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Stop Sign</a:t>
            </a:r>
            <a:endParaRPr sz="1400"/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275" y="393545"/>
            <a:ext cx="2244200" cy="21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1"/>
          <p:cNvSpPr txBox="1"/>
          <p:nvPr/>
        </p:nvSpPr>
        <p:spPr>
          <a:xfrm>
            <a:off x="6433000" y="2513950"/>
            <a:ext cx="169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Stanley Controller</a:t>
            </a:r>
            <a:endParaRPr/>
          </a:p>
        </p:txBody>
      </p:sp>
      <p:pic>
        <p:nvPicPr>
          <p:cNvPr id="312" name="Google Shape;312;p41"/>
          <p:cNvPicPr preferRelativeResize="0"/>
          <p:nvPr/>
        </p:nvPicPr>
        <p:blipFill rotWithShape="1">
          <a:blip r:embed="rId4">
            <a:alphaModFix/>
          </a:blip>
          <a:srcRect b="4242"/>
          <a:stretch/>
        </p:blipFill>
        <p:spPr>
          <a:xfrm>
            <a:off x="6083275" y="3031650"/>
            <a:ext cx="2389652" cy="16747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>
            <a:spLocks noGrp="1"/>
          </p:cNvSpPr>
          <p:nvPr>
            <p:ph type="title"/>
          </p:nvPr>
        </p:nvSpPr>
        <p:spPr>
          <a:xfrm>
            <a:off x="311700" y="377500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Stanley Controller</a:t>
            </a:r>
            <a:endParaRPr sz="2700"/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950" y="2405550"/>
            <a:ext cx="2608200" cy="612250"/>
          </a:xfrm>
          <a:prstGeom prst="rect">
            <a:avLst/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9" name="Google Shape;31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580" y="1575075"/>
            <a:ext cx="3890509" cy="8953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0" name="Google Shape;32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6338" y="3017800"/>
            <a:ext cx="3990975" cy="8953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1" name="Google Shape;321;p42"/>
          <p:cNvSpPr txBox="1"/>
          <p:nvPr/>
        </p:nvSpPr>
        <p:spPr>
          <a:xfrm>
            <a:off x="1318650" y="1879650"/>
            <a:ext cx="167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Version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Speed Control</a:t>
            </a:r>
            <a:endParaRPr sz="2700"/>
          </a:p>
        </p:txBody>
      </p:sp>
      <p:pic>
        <p:nvPicPr>
          <p:cNvPr id="327" name="Google Shape;3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300" y="2394396"/>
            <a:ext cx="4204775" cy="238556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8" name="Google Shape;32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8288" y="1351250"/>
            <a:ext cx="3267075" cy="8191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9" name="Google Shape;329;p43"/>
          <p:cNvSpPr txBox="1"/>
          <p:nvPr/>
        </p:nvSpPr>
        <p:spPr>
          <a:xfrm>
            <a:off x="430175" y="1401900"/>
            <a:ext cx="41964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Steering angles: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Phi(1) = 4°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Phi(2) = 10</a:t>
            </a:r>
            <a:r>
              <a:rPr lang="en">
                <a:solidFill>
                  <a:schemeClr val="dk1"/>
                </a:solidFill>
              </a:rPr>
              <a:t>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Phi(3) = 15</a:t>
            </a:r>
            <a:r>
              <a:rPr lang="en">
                <a:solidFill>
                  <a:schemeClr val="dk1"/>
                </a:solidFill>
              </a:rPr>
              <a:t>°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Vehicle Speed: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V1 = Loop Count 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V2 = Loop Count 7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V3 = Loop Count 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V4 = Loop Count 8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 rot="10800000" flipH="1">
            <a:off x="1899725" y="1553650"/>
            <a:ext cx="2440200" cy="16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3"/>
          <p:cNvCxnSpPr/>
          <p:nvPr/>
        </p:nvCxnSpPr>
        <p:spPr>
          <a:xfrm rot="10800000" flipH="1">
            <a:off x="1494850" y="1578975"/>
            <a:ext cx="2853300" cy="692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43"/>
          <p:cNvCxnSpPr/>
          <p:nvPr/>
        </p:nvCxnSpPr>
        <p:spPr>
          <a:xfrm rot="10800000" flipH="1">
            <a:off x="2044075" y="1848925"/>
            <a:ext cx="2287200" cy="16767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43"/>
          <p:cNvCxnSpPr/>
          <p:nvPr/>
        </p:nvCxnSpPr>
        <p:spPr>
          <a:xfrm rot="10800000" flipH="1">
            <a:off x="1899725" y="1840625"/>
            <a:ext cx="2448600" cy="8538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Hardware Installation…</a:t>
            </a:r>
            <a:endParaRPr sz="3200"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RC vehicle (car)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Arduino kit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Logitech Cameras -2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Jumper wires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675" y="1017725"/>
            <a:ext cx="1817375" cy="215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975" y="2064825"/>
            <a:ext cx="2868425" cy="28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5">
            <a:alphaModFix/>
          </a:blip>
          <a:srcRect r="8833"/>
          <a:stretch/>
        </p:blipFill>
        <p:spPr>
          <a:xfrm>
            <a:off x="5788975" y="1017725"/>
            <a:ext cx="1146625" cy="8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8675" y="3168300"/>
            <a:ext cx="1775677" cy="177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4675" y="1017725"/>
            <a:ext cx="1594726" cy="9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>
            <a:spLocks noGrp="1"/>
          </p:cNvSpPr>
          <p:nvPr>
            <p:ph type="title"/>
          </p:nvPr>
        </p:nvSpPr>
        <p:spPr>
          <a:xfrm>
            <a:off x="311700" y="5724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Sign Detection Speed Control</a:t>
            </a:r>
            <a:br>
              <a:rPr lang="en" sz="3400"/>
            </a:br>
            <a:r>
              <a:rPr lang="en" sz="3400"/>
              <a:t>                       </a:t>
            </a:r>
            <a:r>
              <a:rPr lang="en" sz="1800"/>
              <a:t>User Datagram Protocol</a:t>
            </a:r>
            <a:endParaRPr sz="1800"/>
          </a:p>
        </p:txBody>
      </p:sp>
      <p:pic>
        <p:nvPicPr>
          <p:cNvPr id="339" name="Google Shape;3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800" y="1292650"/>
            <a:ext cx="3365451" cy="34906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0" name="Google Shape;340;p44"/>
          <p:cNvSpPr/>
          <p:nvPr/>
        </p:nvSpPr>
        <p:spPr>
          <a:xfrm>
            <a:off x="4654275" y="3703438"/>
            <a:ext cx="2404200" cy="451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4"/>
          <p:cNvSpPr/>
          <p:nvPr/>
        </p:nvSpPr>
        <p:spPr>
          <a:xfrm>
            <a:off x="4654275" y="4235763"/>
            <a:ext cx="2404200" cy="451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2" name="Google Shape;34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35" y="1292650"/>
            <a:ext cx="4100389" cy="20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4"/>
          <p:cNvSpPr txBox="1"/>
          <p:nvPr/>
        </p:nvSpPr>
        <p:spPr>
          <a:xfrm>
            <a:off x="2009500" y="4768100"/>
            <a:ext cx="486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https://en.wikibooks.org/wiki/Communication_Networks/TCP_and_UDP_Protocols</a:t>
            </a:r>
            <a:endParaRPr sz="800"/>
          </a:p>
        </p:txBody>
      </p:sp>
      <p:sp>
        <p:nvSpPr>
          <p:cNvPr id="344" name="Google Shape;344;p44"/>
          <p:cNvSpPr txBox="1"/>
          <p:nvPr/>
        </p:nvSpPr>
        <p:spPr>
          <a:xfrm>
            <a:off x="878125" y="3387125"/>
            <a:ext cx="2304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Yet,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than Transmission Control Protocol TCP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 b="1">
                <a:solidFill>
                  <a:schemeClr val="dk2"/>
                </a:solidFill>
              </a:rPr>
              <a:t>Road Sign Recognition and Vehicle Reaction</a:t>
            </a:r>
            <a:endParaRPr sz="2700" b="1">
              <a:solidFill>
                <a:schemeClr val="dk2"/>
              </a:solidFill>
            </a:endParaRPr>
          </a:p>
        </p:txBody>
      </p:sp>
      <p:sp>
        <p:nvSpPr>
          <p:cNvPr id="350" name="Google Shape;350;p45"/>
          <p:cNvSpPr txBox="1">
            <a:spLocks noGrp="1"/>
          </p:cNvSpPr>
          <p:nvPr>
            <p:ph type="body" idx="1"/>
          </p:nvPr>
        </p:nvSpPr>
        <p:spPr>
          <a:xfrm>
            <a:off x="311700" y="1497000"/>
            <a:ext cx="8520600" cy="30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100" dirty="0"/>
              <a:t>Task: To detect the School Sign and Stop Sign</a:t>
            </a:r>
            <a:br>
              <a:rPr lang="en" sz="2100" dirty="0"/>
            </a:br>
            <a:endParaRPr sz="21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100" dirty="0"/>
              <a:t>Implementation: Cascade Object Detector, Deep Learning Models (RCNN+classifier)</a:t>
            </a:r>
            <a:endParaRPr sz="21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1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100" dirty="0"/>
              <a:t>Challenges faced: Insufficient dataset, Detection of sign w.r.to color, sensitive to out of plane rotation. Requires huge dataset.</a:t>
            </a:r>
            <a:endParaRPr sz="21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Data Augmentation</a:t>
            </a:r>
            <a:endParaRPr sz="2700"/>
          </a:p>
        </p:txBody>
      </p:sp>
      <p:pic>
        <p:nvPicPr>
          <p:cNvPr id="356" name="Google Shape;3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998" y="1542225"/>
            <a:ext cx="1544922" cy="12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4118" y="1542225"/>
            <a:ext cx="1544922" cy="120440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6"/>
          <p:cNvSpPr txBox="1"/>
          <p:nvPr/>
        </p:nvSpPr>
        <p:spPr>
          <a:xfrm>
            <a:off x="1178996" y="1142025"/>
            <a:ext cx="124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flip horizontal</a:t>
            </a:r>
            <a:endParaRPr/>
          </a:p>
        </p:txBody>
      </p:sp>
      <p:sp>
        <p:nvSpPr>
          <p:cNvPr id="359" name="Google Shape;359;p46"/>
          <p:cNvSpPr txBox="1"/>
          <p:nvPr/>
        </p:nvSpPr>
        <p:spPr>
          <a:xfrm>
            <a:off x="3485830" y="2985025"/>
            <a:ext cx="215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Rotate [-15,15] degree</a:t>
            </a:r>
            <a:endParaRPr/>
          </a:p>
        </p:txBody>
      </p:sp>
      <p:pic>
        <p:nvPicPr>
          <p:cNvPr id="360" name="Google Shape;36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1009" y="3444184"/>
            <a:ext cx="1047392" cy="923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8398" y="3444175"/>
            <a:ext cx="1085803" cy="92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4208" y="3444176"/>
            <a:ext cx="1130923" cy="9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91094" y="3444187"/>
            <a:ext cx="1130930" cy="92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2024" y="3444175"/>
            <a:ext cx="1085810" cy="923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65147" y="3444182"/>
            <a:ext cx="1184150" cy="9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6"/>
          <p:cNvSpPr/>
          <p:nvPr/>
        </p:nvSpPr>
        <p:spPr>
          <a:xfrm>
            <a:off x="1073700" y="3385225"/>
            <a:ext cx="6773100" cy="105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6"/>
          <p:cNvSpPr txBox="1"/>
          <p:nvPr/>
        </p:nvSpPr>
        <p:spPr>
          <a:xfrm>
            <a:off x="3141876" y="1142025"/>
            <a:ext cx="124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flip vertical</a:t>
            </a:r>
            <a:endParaRPr/>
          </a:p>
        </p:txBody>
      </p:sp>
      <p:pic>
        <p:nvPicPr>
          <p:cNvPr id="368" name="Google Shape;368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23116" y="1628750"/>
            <a:ext cx="1544947" cy="12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6"/>
          <p:cNvSpPr txBox="1"/>
          <p:nvPr/>
        </p:nvSpPr>
        <p:spPr>
          <a:xfrm>
            <a:off x="5493876" y="1052775"/>
            <a:ext cx="270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Translate to [top|down, left|right]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Cascade Detector - Stop Sign</a:t>
            </a:r>
            <a:endParaRPr sz="2700"/>
          </a:p>
        </p:txBody>
      </p:sp>
      <p:sp>
        <p:nvSpPr>
          <p:cNvPr id="375" name="Google Shape;375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579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spcBef>
                <a:spcPts val="64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Stop:  0.3, 10, accuracy = 72%</a:t>
            </a:r>
            <a:endParaRPr sz="11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neg: 943, pos: 311, time: 0.049687, FPS: 20</a:t>
            </a:r>
            <a:endParaRPr sz="11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4572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spcBef>
                <a:spcPts val="64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Stop: 0.1, 10, accuracy = 81.89%</a:t>
            </a:r>
            <a:endParaRPr sz="11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neg: 943, pos: 311, time: 0.049569, FPS: 20</a:t>
            </a:r>
            <a:endParaRPr sz="1200"/>
          </a:p>
        </p:txBody>
      </p:sp>
      <p:sp>
        <p:nvSpPr>
          <p:cNvPr id="376" name="Google Shape;376;p47"/>
          <p:cNvSpPr txBox="1"/>
          <p:nvPr/>
        </p:nvSpPr>
        <p:spPr>
          <a:xfrm>
            <a:off x="3881325" y="1017725"/>
            <a:ext cx="48810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3. Stop: 0.3, 20, stop at stage 12, accuracy = 81.89%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neg: 943, pos: 311, time: 0.048755, FPS: 20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4. Stop-0.1, 20, stop at stage 7, accuracy = 80.54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neg: 943, pos: 311, time: 0.049497, FPS: 20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75" y="1756275"/>
            <a:ext cx="30289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00" y="3530638"/>
            <a:ext cx="29337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6975" y="1682400"/>
            <a:ext cx="2971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7925" y="3521113"/>
            <a:ext cx="3009900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Cascade Detector - School Sign</a:t>
            </a:r>
            <a:endParaRPr sz="2700"/>
          </a:p>
        </p:txBody>
      </p:sp>
      <p:sp>
        <p:nvSpPr>
          <p:cNvPr id="386" name="Google Shape;386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069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2100" algn="l" rtl="0">
              <a:spcBef>
                <a:spcPts val="64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School-0.3-10, accuracy = 7.33%</a:t>
            </a:r>
            <a:endParaRPr sz="10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neg: 358, pos: 896, time: 0.054726, FPS: 18</a:t>
            </a:r>
            <a:endParaRPr sz="10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457200" lvl="0" indent="-292100" algn="l" rtl="0">
              <a:spcBef>
                <a:spcPts val="64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School-0.1-10, accuracy =</a:t>
            </a:r>
            <a:endParaRPr sz="10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neg: 358, pos: 896, time: 0.055506, FPS: 18</a:t>
            </a:r>
            <a:endParaRPr sz="10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7" name="Google Shape;387;p48"/>
          <p:cNvSpPr txBox="1"/>
          <p:nvPr/>
        </p:nvSpPr>
        <p:spPr>
          <a:xfrm>
            <a:off x="4071025" y="1211100"/>
            <a:ext cx="44649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3. School-0.3-20, stop at stage 9, accuracy =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    neg: 358, pos: 896, time: 0.055255, FPS: 18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4. School-0.1-20, stop at stage 5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    neg: 358, pos: 896, time: 0.055072, FPS: 18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50" y="1719500"/>
            <a:ext cx="2635700" cy="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00" y="3501225"/>
            <a:ext cx="2635692" cy="9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225" y="1718300"/>
            <a:ext cx="2848125" cy="9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393173"/>
            <a:ext cx="3019425" cy="9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 txBox="1">
            <a:spLocks noGrp="1"/>
          </p:cNvSpPr>
          <p:nvPr>
            <p:ph type="title"/>
          </p:nvPr>
        </p:nvSpPr>
        <p:spPr>
          <a:xfrm>
            <a:off x="311700" y="45124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RCNN + CNN models</a:t>
            </a:r>
            <a:endParaRPr/>
          </a:p>
        </p:txBody>
      </p:sp>
      <p:graphicFrame>
        <p:nvGraphicFramePr>
          <p:cNvPr id="397" name="Google Shape;397;p49"/>
          <p:cNvGraphicFramePr/>
          <p:nvPr/>
        </p:nvGraphicFramePr>
        <p:xfrm>
          <a:off x="171850" y="1190100"/>
          <a:ext cx="8865925" cy="1981050"/>
        </p:xfrm>
        <a:graphic>
          <a:graphicData uri="http://schemas.openxmlformats.org/drawingml/2006/table">
            <a:tbl>
              <a:tblPr>
                <a:noFill/>
                <a:tableStyleId>{30682BFD-F1CD-4051-93F8-07E4EACDE80D}</a:tableStyleId>
              </a:tblPr>
              <a:tblGrid>
                <a:gridCol w="123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7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CNN models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Layer #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performance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per second [s]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cifar10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Many false positive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alexnet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Many false positive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resnet18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1.47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googlenet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98" name="Google Shape;398;p49"/>
          <p:cNvSpPr txBox="1"/>
          <p:nvPr/>
        </p:nvSpPr>
        <p:spPr>
          <a:xfrm>
            <a:off x="207275" y="3537570"/>
            <a:ext cx="6947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Cifar10: 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 performance rate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 computational speed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 threshold values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0"/>
          <p:cNvSpPr txBox="1"/>
          <p:nvPr/>
        </p:nvSpPr>
        <p:spPr>
          <a:xfrm>
            <a:off x="460600" y="568100"/>
            <a:ext cx="6325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Road Sign Recognition challenges</a:t>
            </a:r>
            <a:endParaRPr sz="2700"/>
          </a:p>
        </p:txBody>
      </p:sp>
      <p:sp>
        <p:nvSpPr>
          <p:cNvPr id="404" name="Google Shape;404;p50"/>
          <p:cNvSpPr txBox="1"/>
          <p:nvPr/>
        </p:nvSpPr>
        <p:spPr>
          <a:xfrm>
            <a:off x="575775" y="1159200"/>
            <a:ext cx="62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50"/>
          <p:cNvSpPr txBox="1"/>
          <p:nvPr/>
        </p:nvSpPr>
        <p:spPr>
          <a:xfrm>
            <a:off x="679800" y="1834775"/>
            <a:ext cx="7784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Sign angle changes, error in detecting the sign.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Delay in the communication between the computers.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Trained the model using multiple images by creating an almost double dataset.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Arduino Setup</a:t>
            </a:r>
            <a:endParaRPr sz="2700"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t="8525"/>
          <a:stretch/>
        </p:blipFill>
        <p:spPr>
          <a:xfrm>
            <a:off x="328625" y="1217300"/>
            <a:ext cx="4914900" cy="33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 r="2343" b="6777"/>
          <a:stretch/>
        </p:blipFill>
        <p:spPr>
          <a:xfrm rot="-188004">
            <a:off x="5224711" y="1763957"/>
            <a:ext cx="3086628" cy="1976462"/>
          </a:xfrm>
          <a:prstGeom prst="rect">
            <a:avLst/>
          </a:prstGeom>
          <a:noFill/>
          <a:ln w="9525" cap="flat" cmpd="sng">
            <a:solidFill>
              <a:srgbClr val="F4702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Camera Setup</a:t>
            </a:r>
            <a:endParaRPr sz="2700"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r="4297" b="4825"/>
          <a:stretch/>
        </p:blipFill>
        <p:spPr>
          <a:xfrm>
            <a:off x="949600" y="1115550"/>
            <a:ext cx="7377150" cy="3446925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Lane Extraction</a:t>
            </a:r>
            <a:endParaRPr sz="2400"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8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spcBef>
                <a:spcPts val="64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Image capture</a:t>
            </a:r>
            <a:endParaRPr sz="1300"/>
          </a:p>
          <a:p>
            <a:pPr marL="914400" lvl="1" indent="-311150" algn="l" rtl="0">
              <a:spcBef>
                <a:spcPts val="560"/>
              </a:spcBef>
              <a:spcAft>
                <a:spcPts val="0"/>
              </a:spcAft>
              <a:buSzPts val="1300"/>
              <a:buChar char="–"/>
            </a:pPr>
            <a:r>
              <a:rPr lang="en" sz="1300"/>
              <a:t>Camera parameters</a:t>
            </a:r>
            <a:endParaRPr sz="1300"/>
          </a:p>
          <a:p>
            <a:pPr marL="914400" lvl="1" indent="-311150" algn="l" rtl="0">
              <a:spcBef>
                <a:spcPts val="560"/>
              </a:spcBef>
              <a:spcAft>
                <a:spcPts val="0"/>
              </a:spcAft>
              <a:buSzPts val="1300"/>
              <a:buChar char="–"/>
            </a:pPr>
            <a:r>
              <a:rPr lang="en" sz="1300"/>
              <a:t>Camera position</a:t>
            </a:r>
            <a:endParaRPr sz="1300"/>
          </a:p>
          <a:p>
            <a:pPr marL="457200" lvl="0" indent="-311150" algn="l" rtl="0">
              <a:spcBef>
                <a:spcPts val="64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Edge detection</a:t>
            </a:r>
            <a:endParaRPr sz="1300"/>
          </a:p>
          <a:p>
            <a:pPr marL="914400" lvl="1" indent="-311150" algn="l" rtl="0">
              <a:spcBef>
                <a:spcPts val="560"/>
              </a:spcBef>
              <a:spcAft>
                <a:spcPts val="0"/>
              </a:spcAft>
              <a:buSzPts val="1300"/>
              <a:buChar char="–"/>
            </a:pPr>
            <a:r>
              <a:rPr lang="en" sz="1300"/>
              <a:t>Edge detection method</a:t>
            </a:r>
            <a:endParaRPr sz="1300"/>
          </a:p>
          <a:p>
            <a:pPr marL="914400" lvl="1" indent="-311150" algn="l" rtl="0">
              <a:spcBef>
                <a:spcPts val="560"/>
              </a:spcBef>
              <a:spcAft>
                <a:spcPts val="0"/>
              </a:spcAft>
              <a:buSzPts val="1300"/>
              <a:buChar char="–"/>
            </a:pPr>
            <a:r>
              <a:rPr lang="en" sz="1300"/>
              <a:t>Rgb merge</a:t>
            </a:r>
            <a:endParaRPr sz="1300"/>
          </a:p>
          <a:p>
            <a:pPr marL="914400" lvl="1" indent="-311150" algn="l" rtl="0">
              <a:spcBef>
                <a:spcPts val="560"/>
              </a:spcBef>
              <a:spcAft>
                <a:spcPts val="0"/>
              </a:spcAft>
              <a:buSzPts val="1300"/>
              <a:buChar char="–"/>
            </a:pPr>
            <a:r>
              <a:rPr lang="en" sz="1300"/>
              <a:t>Image rescale</a:t>
            </a:r>
            <a:endParaRPr sz="1300"/>
          </a:p>
          <a:p>
            <a:pPr marL="914400" lvl="1" indent="-311150" algn="l" rtl="0">
              <a:spcBef>
                <a:spcPts val="560"/>
              </a:spcBef>
              <a:spcAft>
                <a:spcPts val="0"/>
              </a:spcAft>
              <a:buSzPts val="1300"/>
              <a:buChar char="–"/>
            </a:pPr>
            <a:r>
              <a:rPr lang="en" sz="1300"/>
              <a:t>Denoise</a:t>
            </a:r>
            <a:endParaRPr sz="1300"/>
          </a:p>
          <a:p>
            <a:pPr marL="914400" lvl="1" indent="-311150" algn="l" rtl="0">
              <a:spcBef>
                <a:spcPts val="560"/>
              </a:spcBef>
              <a:spcAft>
                <a:spcPts val="0"/>
              </a:spcAft>
              <a:buSzPts val="1300"/>
              <a:buChar char="–"/>
            </a:pPr>
            <a:r>
              <a:rPr lang="en" sz="1300"/>
              <a:t>Gamma correction</a:t>
            </a:r>
            <a:endParaRPr sz="1300"/>
          </a:p>
          <a:p>
            <a:pPr marL="914400" lvl="1" indent="-311150" algn="l" rtl="0">
              <a:spcBef>
                <a:spcPts val="560"/>
              </a:spcBef>
              <a:spcAft>
                <a:spcPts val="0"/>
              </a:spcAft>
              <a:buSzPts val="1300"/>
              <a:buChar char="–"/>
            </a:pPr>
            <a:r>
              <a:rPr lang="en" sz="1300"/>
              <a:t>Histogram equalization</a:t>
            </a:r>
            <a:endParaRPr sz="1300"/>
          </a:p>
          <a:p>
            <a:pPr marL="457200" lvl="0" indent="-311150" algn="l" rtl="0">
              <a:spcBef>
                <a:spcPts val="64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Lane extraction</a:t>
            </a:r>
            <a:endParaRPr sz="1300"/>
          </a:p>
          <a:p>
            <a:pPr marL="914400" lvl="1" indent="-311150" algn="l" rtl="0">
              <a:spcBef>
                <a:spcPts val="560"/>
              </a:spcBef>
              <a:spcAft>
                <a:spcPts val="0"/>
              </a:spcAft>
              <a:buSzPts val="1300"/>
              <a:buChar char="–"/>
            </a:pPr>
            <a:r>
              <a:rPr lang="en" sz="1300"/>
              <a:t>Hough line transformation</a:t>
            </a:r>
            <a:endParaRPr sz="1300"/>
          </a:p>
          <a:p>
            <a:pPr marL="914400" lvl="1" indent="-311150" algn="l" rtl="0">
              <a:spcBef>
                <a:spcPts val="560"/>
              </a:spcBef>
              <a:spcAft>
                <a:spcPts val="0"/>
              </a:spcAft>
              <a:buSzPts val="1300"/>
              <a:buChar char="–"/>
            </a:pPr>
            <a:r>
              <a:rPr lang="en" sz="1300"/>
              <a:t>Line segments merge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Camera Parameters</a:t>
            </a:r>
            <a:endParaRPr sz="2700"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318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700"/>
              <a:t>Resolution: 640x480</a:t>
            </a:r>
            <a:endParaRPr sz="17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700"/>
              <a:t>Exposure Time: -7 (Win10), 52 (Ubuntu)</a:t>
            </a:r>
            <a:endParaRPr sz="17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700"/>
              <a:t>Focal Length: 53</a:t>
            </a:r>
            <a:endParaRPr sz="1700"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550" y="973950"/>
            <a:ext cx="3658501" cy="3704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2" name="Google Shape;142;p21"/>
          <p:cNvSpPr/>
          <p:nvPr/>
        </p:nvSpPr>
        <p:spPr>
          <a:xfrm>
            <a:off x="4871908" y="1556425"/>
            <a:ext cx="3224700" cy="44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4869500" y="2042675"/>
            <a:ext cx="3224700" cy="44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196625" y="419250"/>
            <a:ext cx="8520600" cy="42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/>
              <a:t>Exposure Time</a:t>
            </a:r>
            <a:endParaRPr sz="270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25" y="932450"/>
            <a:ext cx="7834450" cy="39804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0" name="Google Shape;150;p22"/>
          <p:cNvSpPr/>
          <p:nvPr/>
        </p:nvSpPr>
        <p:spPr>
          <a:xfrm>
            <a:off x="5262250" y="932500"/>
            <a:ext cx="1551300" cy="398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Camera Position</a:t>
            </a:r>
            <a:endParaRPr sz="2700"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075" y="1127150"/>
            <a:ext cx="5373599" cy="382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/>
          <p:nvPr/>
        </p:nvSpPr>
        <p:spPr>
          <a:xfrm>
            <a:off x="3035675" y="1175825"/>
            <a:ext cx="912900" cy="572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2020350" y="1175825"/>
            <a:ext cx="912900" cy="572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59" name="Google Shape;159;p23"/>
          <p:cNvSpPr/>
          <p:nvPr/>
        </p:nvSpPr>
        <p:spPr>
          <a:xfrm>
            <a:off x="2020350" y="2862950"/>
            <a:ext cx="912900" cy="572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371100" y="1046525"/>
            <a:ext cx="2241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Front-top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Front-low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back-top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998</Words>
  <Application>Microsoft Office PowerPoint</Application>
  <PresentationFormat>On-screen Show (16:9)</PresentationFormat>
  <Paragraphs>275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Verdana</vt:lpstr>
      <vt:lpstr>Default Design</vt:lpstr>
      <vt:lpstr>PowerPoint Presentation</vt:lpstr>
      <vt:lpstr>Project Overview</vt:lpstr>
      <vt:lpstr>Hardware Installation…</vt:lpstr>
      <vt:lpstr>Arduino Setup</vt:lpstr>
      <vt:lpstr>Camera Setup</vt:lpstr>
      <vt:lpstr>Lane Extraction</vt:lpstr>
      <vt:lpstr>Camera Parameters</vt:lpstr>
      <vt:lpstr>Exposure Time</vt:lpstr>
      <vt:lpstr>Camera Position</vt:lpstr>
      <vt:lpstr>Top vs. Low</vt:lpstr>
      <vt:lpstr>Front vs Back</vt:lpstr>
      <vt:lpstr>Edge Detection</vt:lpstr>
      <vt:lpstr>Edge detection method</vt:lpstr>
      <vt:lpstr>Canny vs. Sobel</vt:lpstr>
      <vt:lpstr>Canny vs. Sobel</vt:lpstr>
      <vt:lpstr>Canny vs. Sobel</vt:lpstr>
      <vt:lpstr>RGB merge</vt:lpstr>
      <vt:lpstr>Image rescale </vt:lpstr>
      <vt:lpstr>Denoise </vt:lpstr>
      <vt:lpstr>Gamma correction</vt:lpstr>
      <vt:lpstr>Histogram equalization</vt:lpstr>
      <vt:lpstr>Summary of parameters/options</vt:lpstr>
      <vt:lpstr>Lane Extraction</vt:lpstr>
      <vt:lpstr>Hough Lines</vt:lpstr>
      <vt:lpstr>Road Lanes</vt:lpstr>
      <vt:lpstr>Corner cases</vt:lpstr>
      <vt:lpstr>Vehicle Control</vt:lpstr>
      <vt:lpstr>Stanley Controller</vt:lpstr>
      <vt:lpstr>Speed Control</vt:lpstr>
      <vt:lpstr>Sign Detection Speed Control                        User Datagram Protocol</vt:lpstr>
      <vt:lpstr>Road Sign Recognition and Vehicle Reaction</vt:lpstr>
      <vt:lpstr>Data Augmentation</vt:lpstr>
      <vt:lpstr>Cascade Detector - Stop Sign</vt:lpstr>
      <vt:lpstr>Cascade Detector - School Sign</vt:lpstr>
      <vt:lpstr>RCNN + CNN models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siddharth thorat</cp:lastModifiedBy>
  <cp:revision>3</cp:revision>
  <dcterms:modified xsi:type="dcterms:W3CDTF">2022-06-22T10:13:59Z</dcterms:modified>
</cp:coreProperties>
</file>